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1"/>
  </p:sldMasterIdLst>
  <p:sldIdLst>
    <p:sldId id="256" r:id="rId2"/>
    <p:sldId id="259" r:id="rId3"/>
    <p:sldId id="268" r:id="rId4"/>
    <p:sldId id="276" r:id="rId5"/>
    <p:sldId id="272" r:id="rId6"/>
    <p:sldId id="260" r:id="rId7"/>
    <p:sldId id="271" r:id="rId8"/>
    <p:sldId id="258" r:id="rId9"/>
    <p:sldId id="262" r:id="rId10"/>
    <p:sldId id="273" r:id="rId11"/>
    <p:sldId id="265" r:id="rId12"/>
    <p:sldId id="274" r:id="rId13"/>
    <p:sldId id="266" r:id="rId14"/>
    <p:sldId id="275" r:id="rId15"/>
    <p:sldId id="267" r:id="rId16"/>
    <p:sldId id="261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55"/>
    <p:restoredTop sz="93690"/>
  </p:normalViewPr>
  <p:slideViewPr>
    <p:cSldViewPr snapToGrid="0" snapToObjects="1">
      <p:cViewPr varScale="1">
        <p:scale>
          <a:sx n="111" d="100"/>
          <a:sy n="111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84951-DBB7-3F40-A145-F3261394B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EA9B6-A20B-FE4F-9BDE-CE5C69E4A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325B3-5178-DD47-84CC-B0E66C8A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2790-3E1C-F348-865B-A06812BEA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64606-E809-1F45-939C-8B28CEDD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4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35CC-8400-904B-AB83-CC0C00E90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C5D68-FE88-BF42-8D29-163B6FD40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FA90-AD87-704C-9018-1AE58749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1624-955A-2344-8E28-9AB2A1AD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28BB5-B9AA-E844-B31D-6AFC8FD5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6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5FBD8-E87E-C045-9706-73341E54D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10A5-606D-FF49-AD8F-3AB79FD23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CB7AE-405E-8B43-BC1F-5D04C0E6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F6C27-72C7-CF41-AE2B-EFFF8C57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07E8-2F15-9643-ABD9-BCB653C4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6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BA3D-789D-1647-8F06-F08294A1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74BE-DB1E-1247-9043-4ADD5FE9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18D30-E224-5048-91EE-529AA79E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3D72A-765D-9C45-98CD-7ED3AB7BA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48E4-649A-D04E-A0B2-151A31235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9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805B4-7D2B-D048-8450-5EC8AF6B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A538F-2841-B54D-A536-E88F1316C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0C363-364A-3149-AA49-3D816C47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E1CEC-446F-3943-81EF-08D5CB9EE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7D62D-213A-0044-A374-63B55100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6B39-248A-404C-BDAB-AE5370C5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A2D9-BB55-1949-BCC6-94257C64D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6361D-0C56-0146-9362-9DE170E9F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F9399-5E73-A54C-AB72-156DAAE8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D4ED7-1AA9-2E46-8F86-15670808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95285-B8DA-3945-90AA-6A36231D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45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F6C3-149D-9947-928F-21F76F99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19530-DFDF-7647-8BB9-5A4E52636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48234-794E-0640-A2CE-0CC26FD1F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3BE64-870D-064A-A1C1-E87DBDDEE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3CCF1-83FE-2C4F-B902-BE4C80A18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CF9BD-1EA8-8E43-9BD6-A21AD807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5D45A-CEEF-3040-8D10-2FF553EE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186C9D-6DB5-B043-BB47-BCB245B8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7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7583-2552-3447-8553-B4903F84D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ABE54-4610-D942-ADB7-648945F58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A2E8A-C41D-184B-BE7A-6D379B1D6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772F1-5482-FC47-A11D-016D5F07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8B52E6-28F4-3C46-A262-A070AA191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A1913-04A8-894A-B517-0277FC571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7F1BF-A910-FB42-A1E9-C34009EFE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1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9E7E-5BA5-0949-B5F2-BE22343A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910A6-5BEF-A44E-A86E-45F95B01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06960-C860-E446-ADAC-B0D4E7DBD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823CD-A673-4842-9884-5F9BDCA3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4F4FF-D2DD-8D49-BEBE-EB47CA6E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BEF2A-7864-4947-9F9B-70A5627B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5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7AA2-4F13-9047-A897-83FCAC2E9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1C67FC-066E-B445-AC4B-FCA85517A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EFCE1-063D-904A-BFB5-14F31DA59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CE7CC-24C9-4A44-A3EB-B0823BFB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59888-1516-7242-88D8-86AEC02C0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6D5ED-868E-064E-B74A-31DD54B8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6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765F54-64E5-B74B-A715-63659A14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CE8F4-B5ED-1746-8C04-731F91554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5EADD-F41D-E547-84D4-369F82AD0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D1F2-77CD-654E-A405-DC2F58B3D3BB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58E05-FA16-A540-A369-FFDA353DE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46691-9569-A948-AD36-2FAFE1D89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E0162-A109-874E-9640-DED800C5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5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4230617" y="3075057"/>
            <a:ext cx="373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</a:t>
            </a:r>
            <a:r>
              <a:rPr lang="en-US" sz="4000" dirty="0" err="1">
                <a:solidFill>
                  <a:schemeClr val="bg1"/>
                </a:solidFill>
              </a:rPr>
              <a:t>NexCalendar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1A29-8031-4043-B301-7BC788CFB0CD}"/>
              </a:ext>
            </a:extLst>
          </p:cNvPr>
          <p:cNvSpPr txBox="1"/>
          <p:nvPr/>
        </p:nvSpPr>
        <p:spPr>
          <a:xfrm>
            <a:off x="9556954" y="5279923"/>
            <a:ext cx="1896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Group3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 Haotian, Ronnie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ShuKi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Shen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Menghan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82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04C3D-3D21-124A-A5CF-FE25834A828A}"/>
              </a:ext>
            </a:extLst>
          </p:cNvPr>
          <p:cNvSpPr/>
          <p:nvPr/>
        </p:nvSpPr>
        <p:spPr>
          <a:xfrm>
            <a:off x="5066579" y="5880087"/>
            <a:ext cx="2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Description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Screen of a cell phone&#10;&#10;Description automatically generated">
            <a:extLst>
              <a:ext uri="{FF2B5EF4-FFF2-40B4-BE49-F238E27FC236}">
                <a16:creationId xmlns:a16="http://schemas.microsoft.com/office/drawing/2014/main" id="{CF409C2A-525B-F541-90D1-AB8A3B15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67" y="543344"/>
            <a:ext cx="2376665" cy="5150849"/>
          </a:xfrm>
          <a:prstGeom prst="rect">
            <a:avLst/>
          </a:prstGeom>
          <a:effectLst>
            <a:outerShdw blurRad="254000" dir="5400000" sx="102000" sy="102000" algn="ctr" rotWithShape="0">
              <a:schemeClr val="bg1">
                <a:alpha val="8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21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2202754" y="1905506"/>
            <a:ext cx="77864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zh-CN" sz="3200" dirty="0">
                <a:solidFill>
                  <a:schemeClr val="bg1"/>
                </a:solidFill>
              </a:rPr>
              <a:t>Full tutorials of the background knowledge</a:t>
            </a:r>
          </a:p>
          <a:p>
            <a:pPr marL="914400" lvl="1" indent="-457200">
              <a:buFontTx/>
              <a:buChar char="-"/>
            </a:pPr>
            <a:r>
              <a:rPr lang="en-US" altLang="zh-CN" sz="3200" dirty="0">
                <a:solidFill>
                  <a:schemeClr val="bg1"/>
                </a:solidFill>
              </a:rPr>
              <a:t>With Star / </a:t>
            </a:r>
            <a:r>
              <a:rPr lang="en-US" altLang="zh-CN" sz="3200" dirty="0" err="1">
                <a:solidFill>
                  <a:schemeClr val="bg1"/>
                </a:solidFill>
              </a:rPr>
              <a:t>Unstar</a:t>
            </a:r>
            <a:r>
              <a:rPr lang="en-US" altLang="zh-CN" sz="3200" dirty="0">
                <a:solidFill>
                  <a:schemeClr val="bg1"/>
                </a:solidFill>
              </a:rPr>
              <a:t> feature</a:t>
            </a:r>
          </a:p>
          <a:p>
            <a:pPr marL="914400" lvl="1" indent="-457200">
              <a:buFontTx/>
              <a:buChar char="-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altLang="zh-CN" sz="3200" dirty="0">
                <a:solidFill>
                  <a:schemeClr val="bg1"/>
                </a:solidFill>
              </a:rPr>
              <a:t>Scroll Animation on tutorial cards</a:t>
            </a:r>
          </a:p>
          <a:p>
            <a:pPr marL="514350" indent="-514350">
              <a:buAutoNum type="arabicParenR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04C3D-3D21-124A-A5CF-FE25834A828A}"/>
              </a:ext>
            </a:extLst>
          </p:cNvPr>
          <p:cNvSpPr/>
          <p:nvPr/>
        </p:nvSpPr>
        <p:spPr>
          <a:xfrm>
            <a:off x="5066579" y="5880087"/>
            <a:ext cx="2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Description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04C3D-3D21-124A-A5CF-FE25834A828A}"/>
              </a:ext>
            </a:extLst>
          </p:cNvPr>
          <p:cNvSpPr/>
          <p:nvPr/>
        </p:nvSpPr>
        <p:spPr>
          <a:xfrm>
            <a:off x="5066579" y="5880087"/>
            <a:ext cx="2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Description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5631A1-76F4-C243-9528-CC771DE7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34" y="1184563"/>
            <a:ext cx="2071221" cy="4488873"/>
          </a:xfrm>
          <a:prstGeom prst="rect">
            <a:avLst/>
          </a:prstGeom>
          <a:effectLst>
            <a:outerShdw blurRad="355600" dir="5400000" sx="107000" sy="107000" algn="ctr" rotWithShape="0">
              <a:schemeClr val="bg1">
                <a:alpha val="63000"/>
              </a:scheme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73F3E4-73AC-0848-B939-2A80F647C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645" y="1184562"/>
            <a:ext cx="2071221" cy="4488873"/>
          </a:xfrm>
          <a:prstGeom prst="rect">
            <a:avLst/>
          </a:prstGeom>
          <a:effectLst>
            <a:outerShdw blurRad="355600" dist="50800" dir="5400000" sx="108000" sy="108000" algn="ctr" rotWithShape="0">
              <a:schemeClr val="bg1">
                <a:alpha val="63000"/>
              </a:schemeClr>
            </a:outerShdw>
          </a:effectLst>
        </p:spPr>
      </p:pic>
      <p:pic>
        <p:nvPicPr>
          <p:cNvPr id="8" name="Picture 7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22092D17-72A6-A249-8288-78C86EA18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389" y="1184561"/>
            <a:ext cx="2071221" cy="4488873"/>
          </a:xfrm>
          <a:prstGeom prst="rect">
            <a:avLst/>
          </a:prstGeom>
          <a:effectLst>
            <a:outerShdw blurRad="508000" dist="50800" dir="5400000" sx="107000" sy="107000" algn="ctr" rotWithShape="0">
              <a:schemeClr val="bg1">
                <a:alpha val="7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39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2612226" y="2151727"/>
            <a:ext cx="69675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zh-CN" sz="3200" dirty="0">
                <a:solidFill>
                  <a:schemeClr val="bg1"/>
                </a:solidFill>
              </a:rPr>
              <a:t>Quizzes Mode with rich question base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solidFill>
                  <a:schemeClr val="bg1"/>
                </a:solidFill>
              </a:rPr>
              <a:t>Instant scoring system.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solidFill>
                  <a:schemeClr val="bg1"/>
                </a:solidFill>
              </a:rPr>
              <a:t>Answer checking</a:t>
            </a:r>
          </a:p>
          <a:p>
            <a:pPr marL="514350" indent="-514350">
              <a:buAutoNum type="arabicParenR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04C3D-3D21-124A-A5CF-FE25834A828A}"/>
              </a:ext>
            </a:extLst>
          </p:cNvPr>
          <p:cNvSpPr/>
          <p:nvPr/>
        </p:nvSpPr>
        <p:spPr>
          <a:xfrm>
            <a:off x="5066579" y="5880087"/>
            <a:ext cx="2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Description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79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704C3D-3D21-124A-A5CF-FE25834A828A}"/>
              </a:ext>
            </a:extLst>
          </p:cNvPr>
          <p:cNvSpPr/>
          <p:nvPr/>
        </p:nvSpPr>
        <p:spPr>
          <a:xfrm>
            <a:off x="5066579" y="5880087"/>
            <a:ext cx="2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Description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B179DC74-035C-1446-81B5-4802DD9FF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177" y="609599"/>
            <a:ext cx="2279170" cy="4939553"/>
          </a:xfrm>
          <a:prstGeom prst="rect">
            <a:avLst/>
          </a:prstGeom>
          <a:effectLst>
            <a:outerShdw blurRad="546100" dist="50800" dir="5400000" sx="107000" sy="107000" algn="ctr" rotWithShape="0">
              <a:schemeClr val="bg1">
                <a:alpha val="50000"/>
              </a:schemeClr>
            </a:outerShdw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2481D-BBAA-D441-AE88-41830A72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655" y="609599"/>
            <a:ext cx="2279170" cy="4939553"/>
          </a:xfrm>
          <a:prstGeom prst="rect">
            <a:avLst/>
          </a:prstGeom>
          <a:effectLst>
            <a:outerShdw blurRad="431800" dist="50800" dir="5400000" sx="107000" sy="107000" algn="ctr" rotWithShape="0">
              <a:schemeClr val="bg1">
                <a:alpha val="6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3442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3816657" y="2644170"/>
            <a:ext cx="51407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altLang="zh-CN" sz="3200" dirty="0">
                <a:solidFill>
                  <a:schemeClr val="bg1"/>
                </a:solidFill>
              </a:rPr>
              <a:t>Localization. </a:t>
            </a:r>
            <a:r>
              <a:rPr lang="en-US" altLang="zh-CN" sz="3200" dirty="0" err="1">
                <a:solidFill>
                  <a:schemeClr val="bg1"/>
                </a:solidFill>
              </a:rPr>
              <a:t>En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简 繁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altLang="zh-CN" sz="3200" dirty="0">
                <a:solidFill>
                  <a:schemeClr val="bg1"/>
                </a:solidFill>
              </a:rPr>
              <a:t>Different display theme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solidFill>
                  <a:schemeClr val="bg1"/>
                </a:solidFill>
              </a:rPr>
              <a:t>Developed in new </a:t>
            </a:r>
            <a:r>
              <a:rPr lang="en-US" altLang="zh-CN" sz="3200" dirty="0" err="1">
                <a:solidFill>
                  <a:schemeClr val="bg1"/>
                </a:solidFill>
              </a:rPr>
              <a:t>SwiftUI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04C3D-3D21-124A-A5CF-FE25834A828A}"/>
              </a:ext>
            </a:extLst>
          </p:cNvPr>
          <p:cNvSpPr/>
          <p:nvPr/>
        </p:nvSpPr>
        <p:spPr>
          <a:xfrm>
            <a:off x="5066579" y="5880087"/>
            <a:ext cx="2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Description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48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4649931" y="3075057"/>
            <a:ext cx="2892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4.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App Demo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90CEC5-C464-8D45-AEEA-D0649CCFA064}"/>
              </a:ext>
            </a:extLst>
          </p:cNvPr>
          <p:cNvSpPr/>
          <p:nvPr/>
        </p:nvSpPr>
        <p:spPr>
          <a:xfrm>
            <a:off x="5503534" y="5898749"/>
            <a:ext cx="1184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App demo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536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4929462" y="3075057"/>
            <a:ext cx="2333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1A29-8031-4043-B301-7BC788CFB0CD}"/>
              </a:ext>
            </a:extLst>
          </p:cNvPr>
          <p:cNvSpPr txBox="1"/>
          <p:nvPr/>
        </p:nvSpPr>
        <p:spPr>
          <a:xfrm>
            <a:off x="9556954" y="5279923"/>
            <a:ext cx="1896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Group3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 Haotian, Ronnie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24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4604758" y="3075057"/>
            <a:ext cx="2982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1.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ED0F00-2D0D-7541-B677-C81081316F84}"/>
              </a:ext>
            </a:extLst>
          </p:cNvPr>
          <p:cNvSpPr/>
          <p:nvPr/>
        </p:nvSpPr>
        <p:spPr>
          <a:xfrm>
            <a:off x="5486799" y="5888039"/>
            <a:ext cx="121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98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2447729" y="1874728"/>
            <a:ext cx="72965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The current Calendar system is unnecessarily complex</a:t>
            </a:r>
          </a:p>
          <a:p>
            <a:pPr marL="571500" indent="-571500"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Huge trouble when matching month to weeks.</a:t>
            </a:r>
          </a:p>
          <a:p>
            <a:pPr marL="571500" indent="-571500"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High cost on printing / educating …</a:t>
            </a:r>
          </a:p>
          <a:p>
            <a:pPr marL="571500" indent="-571500"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ED0F00-2D0D-7541-B677-C81081316F84}"/>
              </a:ext>
            </a:extLst>
          </p:cNvPr>
          <p:cNvSpPr/>
          <p:nvPr/>
        </p:nvSpPr>
        <p:spPr>
          <a:xfrm>
            <a:off x="5486799" y="5888039"/>
            <a:ext cx="121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80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ED0F00-2D0D-7541-B677-C81081316F84}"/>
              </a:ext>
            </a:extLst>
          </p:cNvPr>
          <p:cNvSpPr/>
          <p:nvPr/>
        </p:nvSpPr>
        <p:spPr>
          <a:xfrm>
            <a:off x="5486799" y="5888039"/>
            <a:ext cx="121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C5E002A-B710-B344-8EA4-3EAE6A09C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06" y="625641"/>
            <a:ext cx="2287987" cy="4951778"/>
          </a:xfrm>
          <a:prstGeom prst="rect">
            <a:avLst/>
          </a:prstGeom>
          <a:effectLst>
            <a:outerShdw blurRad="317500" dist="50800" dir="5400000" sx="107000" sy="107000" algn="ctr" rotWithShape="0">
              <a:schemeClr val="bg1">
                <a:alpha val="7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040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359870-C643-0D4E-8569-662B5BE85986}"/>
              </a:ext>
            </a:extLst>
          </p:cNvPr>
          <p:cNvSpPr/>
          <p:nvPr/>
        </p:nvSpPr>
        <p:spPr>
          <a:xfrm>
            <a:off x="5273472" y="5921592"/>
            <a:ext cx="1645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Business Model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food, drawing, shirt&#10;&#10;Description automatically generated">
            <a:extLst>
              <a:ext uri="{FF2B5EF4-FFF2-40B4-BE49-F238E27FC236}">
                <a16:creationId xmlns:a16="http://schemas.microsoft.com/office/drawing/2014/main" id="{2E5C8524-BB06-834F-A0E2-A2374D867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649" y="1971481"/>
            <a:ext cx="2808700" cy="2803071"/>
          </a:xfrm>
          <a:prstGeom prst="rect">
            <a:avLst/>
          </a:prstGeom>
          <a:effectLst>
            <a:outerShdw blurRad="127000" dir="5400000" sx="106000" sy="106000" algn="ctr" rotWithShape="0">
              <a:schemeClr val="bg1">
                <a:alpha val="71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32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4122543" y="3075057"/>
            <a:ext cx="3946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2.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Business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59870-C643-0D4E-8569-662B5BE85986}"/>
              </a:ext>
            </a:extLst>
          </p:cNvPr>
          <p:cNvSpPr/>
          <p:nvPr/>
        </p:nvSpPr>
        <p:spPr>
          <a:xfrm>
            <a:off x="5273472" y="5921592"/>
            <a:ext cx="1645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Business Model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359870-C643-0D4E-8569-662B5BE85986}"/>
              </a:ext>
            </a:extLst>
          </p:cNvPr>
          <p:cNvSpPr/>
          <p:nvPr/>
        </p:nvSpPr>
        <p:spPr>
          <a:xfrm>
            <a:off x="5273472" y="5921592"/>
            <a:ext cx="16450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Business Model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84FA5-D2A4-B94D-BC6E-FD7438F07659}"/>
              </a:ext>
            </a:extLst>
          </p:cNvPr>
          <p:cNvSpPr txBox="1"/>
          <p:nvPr/>
        </p:nvSpPr>
        <p:spPr>
          <a:xfrm>
            <a:off x="2447729" y="1659285"/>
            <a:ext cx="72965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Fun and smooth transitions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between 2 calendar systems</a:t>
            </a:r>
          </a:p>
          <a:p>
            <a:pPr marL="571500" indent="-571500"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Rewarding progress by doing quizzes</a:t>
            </a:r>
          </a:p>
          <a:p>
            <a:pPr marL="571500" indent="-571500"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Check difference whenever needed to strengthen the memorizing process</a:t>
            </a:r>
          </a:p>
          <a:p>
            <a:pPr marL="571500" indent="-571500">
              <a:buFontTx/>
              <a:buChar char="-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3707557" y="3075057"/>
            <a:ext cx="4776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3.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Feature Description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D241AF-A7CA-D443-AB5B-4F3F9A506C9B}"/>
              </a:ext>
            </a:extLst>
          </p:cNvPr>
          <p:cNvSpPr/>
          <p:nvPr/>
        </p:nvSpPr>
        <p:spPr>
          <a:xfrm>
            <a:off x="5066579" y="5880087"/>
            <a:ext cx="2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Description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09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92528-AF81-044B-9E07-A16B31DF1BDA}"/>
              </a:ext>
            </a:extLst>
          </p:cNvPr>
          <p:cNvSpPr txBox="1"/>
          <p:nvPr/>
        </p:nvSpPr>
        <p:spPr>
          <a:xfrm>
            <a:off x="3105543" y="2340657"/>
            <a:ext cx="601498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- Display of the </a:t>
            </a:r>
            <a:r>
              <a:rPr lang="en-US" altLang="zh-CN" sz="3200" dirty="0" err="1">
                <a:solidFill>
                  <a:schemeClr val="bg1"/>
                </a:solidFill>
              </a:rPr>
              <a:t>NexCalendar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- Display of the Gregorian Calendar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- Comparing displays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- Date Picker</a:t>
            </a:r>
          </a:p>
          <a:p>
            <a:pPr marL="514350" indent="-514350">
              <a:buAutoNum type="arabicParenR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514350" indent="-514350">
              <a:buAutoNum type="arabicParenR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704C3D-3D21-124A-A5CF-FE25834A828A}"/>
              </a:ext>
            </a:extLst>
          </p:cNvPr>
          <p:cNvSpPr/>
          <p:nvPr/>
        </p:nvSpPr>
        <p:spPr>
          <a:xfrm>
            <a:off x="5066579" y="5880087"/>
            <a:ext cx="205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Description</a:t>
            </a:r>
          </a:p>
          <a:p>
            <a:pPr marL="514350" indent="-514350">
              <a:buAutoNum type="arabicParenR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4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161</Words>
  <Application>Microsoft Macintosh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Haotian</dc:creator>
  <cp:lastModifiedBy>LI Haotian</cp:lastModifiedBy>
  <cp:revision>8</cp:revision>
  <dcterms:created xsi:type="dcterms:W3CDTF">2019-10-22T10:22:34Z</dcterms:created>
  <dcterms:modified xsi:type="dcterms:W3CDTF">2019-10-22T12:02:30Z</dcterms:modified>
</cp:coreProperties>
</file>